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4" r:id="rId2"/>
    <p:sldId id="295" r:id="rId3"/>
    <p:sldId id="339" r:id="rId4"/>
    <p:sldId id="325" r:id="rId5"/>
    <p:sldId id="337" r:id="rId6"/>
    <p:sldId id="340" r:id="rId7"/>
    <p:sldId id="336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66C"/>
    <a:srgbClr val="28A6D9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647" autoAdjust="0"/>
  </p:normalViewPr>
  <p:slideViewPr>
    <p:cSldViewPr snapToGrid="0" showGuides="1">
      <p:cViewPr varScale="1">
        <p:scale>
          <a:sx n="78" d="100"/>
          <a:sy n="78" d="100"/>
        </p:scale>
        <p:origin x="888" y="58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0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26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4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79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6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6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17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5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4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7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58622" y="4442377"/>
            <a:ext cx="3861508" cy="722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분석 멘토링 </a:t>
            </a:r>
            <a:r>
              <a:rPr lang="en-US" altLang="ko-KR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조</a:t>
            </a:r>
            <a:endParaRPr lang="en-US" altLang="ko-KR" b="1" dirty="0">
              <a:solidFill>
                <a:schemeClr val="tx1"/>
              </a:solidFill>
              <a:latin typeface="+mj-lt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7</a:t>
            </a:r>
            <a:r>
              <a:rPr lang="ko-KR" altLang="en-US" sz="2400" b="1" dirty="0" smtClean="0">
                <a:solidFill>
                  <a:schemeClr val="tx1"/>
                </a:solidFill>
                <a:latin typeface="+mj-lt"/>
                <a:ea typeface="12롯데마트행복Bold" panose="02020603020101020101" pitchFamily="18" charset="-127"/>
              </a:rPr>
              <a:t>주차 </a:t>
            </a:r>
            <a:endParaRPr lang="ko-KR" altLang="en-US" sz="2400" b="1" dirty="0">
              <a:solidFill>
                <a:schemeClr val="tx1"/>
              </a:solidFill>
              <a:latin typeface="+mj-lt"/>
              <a:ea typeface="12롯데마트행복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10154991" y="6309321"/>
            <a:ext cx="178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46566C"/>
                </a:solidFill>
              </a:rPr>
              <a:t>발표자</a:t>
            </a:r>
            <a:r>
              <a:rPr lang="en-US" altLang="ko-KR" sz="1600" b="1" dirty="0">
                <a:solidFill>
                  <a:srgbClr val="46566C"/>
                </a:solidFill>
              </a:rPr>
              <a:t>:</a:t>
            </a:r>
            <a:r>
              <a:rPr lang="ko-KR" altLang="en-US" sz="1600" b="1" dirty="0">
                <a:solidFill>
                  <a:srgbClr val="46566C"/>
                </a:solidFill>
              </a:rPr>
              <a:t> </a:t>
            </a:r>
            <a:r>
              <a:rPr lang="ko-KR" altLang="en-US" sz="1600" b="1" dirty="0" smtClean="0">
                <a:solidFill>
                  <a:srgbClr val="46566C"/>
                </a:solidFill>
              </a:rPr>
              <a:t>김영민</a:t>
            </a:r>
            <a:endParaRPr lang="ko-KR" altLang="en-US" sz="1600" b="1" dirty="0">
              <a:solidFill>
                <a:srgbClr val="4656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48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딥러닝의</a:t>
            </a:r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활용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86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4-1-1. Object Detection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Object Detection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5084" y="1371546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사물 검출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(ex. R-CNN, YOLO)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9" y="2966115"/>
            <a:ext cx="5915025" cy="16668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6582" y="2550540"/>
            <a:ext cx="99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R-CNN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40014" y="2550540"/>
            <a:ext cx="99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YOLO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14" y="2966115"/>
            <a:ext cx="4256921" cy="20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4-1-1. Object Detection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1560871"/>
            <a:ext cx="5590777" cy="4193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135" y="1056235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YOLOv5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이용한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드론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에서의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객체 검출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90788" y="1560871"/>
            <a:ext cx="4445806" cy="4617737"/>
            <a:chOff x="7018607" y="1328163"/>
            <a:chExt cx="4445806" cy="46177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607" y="1328163"/>
              <a:ext cx="4445806" cy="20475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8607" y="3709866"/>
              <a:ext cx="4445806" cy="223603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890788" y="1068104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YOLOv5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이용한 마스크 헬멧 검사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66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4-1-2.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Image Segmentation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5084" y="1371546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이미지를 픽셀 수준에서 분할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04" y="2491745"/>
            <a:ext cx="308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Fully-Convolution-Network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996381"/>
            <a:ext cx="481965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762864"/>
            <a:ext cx="5677403" cy="2433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8401" y="2491745"/>
            <a:ext cx="308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YOLACT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6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4-1-2.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5" y="1597571"/>
            <a:ext cx="7441176" cy="46184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2464" y="1092935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Detectron2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활용한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Image Segmentation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22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4-1-2.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사진 캡션 생성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8" y="2849512"/>
            <a:ext cx="5743575" cy="247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사진 캡션 생성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3395" y="2480180"/>
            <a:ext cx="471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NIC(Neural Image Caption)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4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4-2-1. Image Generation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Image Generation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3394" y="2480180"/>
            <a:ext cx="647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DCGAN(Deep Convolution Generative Adversarial Network)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084" y="1371546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이미지를 생성하는 기술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4" y="3062595"/>
            <a:ext cx="6372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4-2-2.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자율주행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Self - Driving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084" y="1371546"/>
            <a:ext cx="734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Lidar, Rader, IMU, Camera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등을 이용하여 운전자 없이 자율 주행을 이뤄냄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62" y="2275712"/>
            <a:ext cx="3464584" cy="2779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8865" y="5220359"/>
            <a:ext cx="25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이용한 객체 인식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54" y="2275712"/>
            <a:ext cx="5484249" cy="2810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5820" y="5220359"/>
            <a:ext cx="351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객체 인식 및 </a:t>
            </a:r>
            <a:r>
              <a:rPr lang="ko-KR" altLang="en-US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충돌 시간 및 지점 예측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38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4-2-2.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자율주행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436"/>
            <a:ext cx="12192000" cy="41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4-2-3.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강화학습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" y="2325482"/>
            <a:ext cx="5534448" cy="33272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442854"/>
            <a:ext cx="5438775" cy="3209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Reinforcement Learning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5084" y="1371546"/>
            <a:ext cx="734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컴퓨터에게도 시행착오를 겪게 하면서 스스로 학습하게 함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48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+mj-lt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ko-KR" altLang="en-US" sz="2000" b="1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43787" y="3301356"/>
            <a:ext cx="998006" cy="5539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rPr>
              <a:t>002 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1793" y="3282661"/>
            <a:ext cx="2713219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08서울남산체 B" pitchFamily="18" charset="-127"/>
              </a:rPr>
              <a:t>여러 </a:t>
            </a:r>
            <a:r>
              <a:rPr lang="en-US" altLang="ko-KR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08서울남산체 B" pitchFamily="18" charset="-127"/>
              </a:rPr>
              <a:t>CNN </a:t>
            </a:r>
            <a:r>
              <a:rPr lang="ko-KR" altLang="en-US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08서울남산체 B" pitchFamily="18" charset="-127"/>
              </a:rPr>
              <a:t>모델</a:t>
            </a:r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6333" y="3952145"/>
            <a:ext cx="1775462" cy="1369594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VGGNet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GoogLeNet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ResNet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ECE2DD9-2003-4379-934D-1A32015701C2}"/>
              </a:ext>
            </a:extLst>
          </p:cNvPr>
          <p:cNvSpPr/>
          <p:nvPr/>
        </p:nvSpPr>
        <p:spPr>
          <a:xfrm>
            <a:off x="4543787" y="1320551"/>
            <a:ext cx="998006" cy="5539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rPr>
              <a:t>001 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1B92FA-BEE2-47E4-B670-77CC3705C092}"/>
              </a:ext>
            </a:extLst>
          </p:cNvPr>
          <p:cNvSpPr txBox="1"/>
          <p:nvPr/>
        </p:nvSpPr>
        <p:spPr>
          <a:xfrm>
            <a:off x="5566898" y="1313971"/>
            <a:ext cx="260992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2800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08서울남산체 B" pitchFamily="18" charset="-127"/>
              </a:rPr>
              <a:t>DeepLearning</a:t>
            </a:r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CC364A8-D8EB-4040-A1B8-6C3567534C47}"/>
              </a:ext>
            </a:extLst>
          </p:cNvPr>
          <p:cNvSpPr txBox="1"/>
          <p:nvPr/>
        </p:nvSpPr>
        <p:spPr>
          <a:xfrm>
            <a:off x="5541793" y="1875339"/>
            <a:ext cx="3179533" cy="1369594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간단한 </a:t>
            </a:r>
            <a:r>
              <a:rPr lang="ko-KR" altLang="en-US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손글씨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 인식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정확도를 높이는 방법</a:t>
            </a: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08서울남산체 B" pitchFamily="18" charset="-127"/>
              </a:rPr>
              <a:t>깊게 하는 이유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08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1-1.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간단한 </a:t>
            </a:r>
            <a:r>
              <a:rPr lang="ko-KR" altLang="en-US" sz="32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손글씨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인식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DeepLearning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5084" y="1371546"/>
            <a:ext cx="52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층을 더 깊게 만든 심층 신경망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4" y="2354308"/>
            <a:ext cx="5972175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915" y="1984976"/>
            <a:ext cx="168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VGG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기반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9084" y="2686141"/>
            <a:ext cx="1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- 3x3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 사용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9083" y="3176546"/>
            <a:ext cx="401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층이 깊어지면서 채널 수 증가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16 -&gt; 16 -&gt; 32 -&gt; 32 -&gt; 64 -&gt; 64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3812" y="2103403"/>
            <a:ext cx="168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7602" y="3935570"/>
            <a:ext cx="324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Optimizier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= Adam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57602" y="4434355"/>
            <a:ext cx="324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Activation Function =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ReLU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7602" y="4856177"/>
            <a:ext cx="360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Fully Connected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뒤에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Drop Out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7602" y="5190712"/>
            <a:ext cx="324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가중치 초기값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‘He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초기값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7602" y="5525247"/>
            <a:ext cx="324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Pooling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공간 크기 줄임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39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1-1. </a:t>
            </a:r>
            <a:r>
              <a:rPr lang="ko-KR" altLang="en-US" sz="32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손글씨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구현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CNN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6766235" cy="3130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3" y="3831623"/>
            <a:ext cx="5447071" cy="317539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21161" y="1002890"/>
            <a:ext cx="2595716" cy="4817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621161" y="1484671"/>
            <a:ext cx="2595716" cy="2168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16876" y="1300005"/>
            <a:ext cx="32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채널 수 증가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3x3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788310" y="2320413"/>
            <a:ext cx="2821858" cy="9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10168" y="2130149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He initialization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718619" y="6504039"/>
            <a:ext cx="4232787" cy="24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16993" y="6319373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Drop out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344994" y="4319893"/>
            <a:ext cx="4173793" cy="119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12194" y="4102054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활성화 함수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ReLU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525297" y="5456004"/>
            <a:ext cx="1570700" cy="12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18902" y="5271338"/>
            <a:ext cx="2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Pooling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공간 줄임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1-2. </a:t>
            </a:r>
            <a:r>
              <a:rPr lang="ko-KR" altLang="en-US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정확도를 높이는 방법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1.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앙상블 학습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832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2. </a:t>
            </a:r>
            <a:r>
              <a:rPr lang="ko-KR" altLang="en-US" sz="2000" b="1" spc="-150" dirty="0" err="1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학습률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 감소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2264" y="1321672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3.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데이터 확장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1757" y="2019765"/>
            <a:ext cx="229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Lambda LR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714" y="4494633"/>
            <a:ext cx="250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CosineAnnealingLR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31" y="2389097"/>
            <a:ext cx="2728485" cy="1826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70" y="4916372"/>
            <a:ext cx="2659660" cy="18469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54" y="2937541"/>
            <a:ext cx="3678801" cy="21178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95400" y="2204429"/>
            <a:ext cx="2721864" cy="479777"/>
            <a:chOff x="695400" y="2204429"/>
            <a:chExt cx="2721864" cy="479777"/>
          </a:xfrm>
        </p:grpSpPr>
        <p:sp>
          <p:nvSpPr>
            <p:cNvPr id="10" name="직사각형 9"/>
            <p:cNvSpPr/>
            <p:nvPr/>
          </p:nvSpPr>
          <p:spPr>
            <a:xfrm>
              <a:off x="695400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9032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8501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6873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52458" y="2204429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95400" y="3151620"/>
            <a:ext cx="2721864" cy="479777"/>
            <a:chOff x="695400" y="2204429"/>
            <a:chExt cx="2721864" cy="479777"/>
          </a:xfrm>
        </p:grpSpPr>
        <p:sp>
          <p:nvSpPr>
            <p:cNvPr id="21" name="직사각형 20"/>
            <p:cNvSpPr/>
            <p:nvPr/>
          </p:nvSpPr>
          <p:spPr>
            <a:xfrm>
              <a:off x="695400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29032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8501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36873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52458" y="2204429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8090" y="4014856"/>
            <a:ext cx="2721864" cy="479777"/>
            <a:chOff x="695400" y="2204429"/>
            <a:chExt cx="2721864" cy="479777"/>
          </a:xfrm>
        </p:grpSpPr>
        <p:sp>
          <p:nvSpPr>
            <p:cNvPr id="28" name="직사각형 27"/>
            <p:cNvSpPr/>
            <p:nvPr/>
          </p:nvSpPr>
          <p:spPr>
            <a:xfrm>
              <a:off x="695400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29032" y="2204431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8501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68738" y="2204430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52458" y="2204429"/>
              <a:ext cx="464806" cy="479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61032" y="1820969"/>
            <a:ext cx="11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: 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3133" y="2752875"/>
            <a:ext cx="11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: 2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2286" y="3657418"/>
            <a:ext cx="11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Epoch : 3</a:t>
            </a:r>
            <a:endParaRPr lang="ko-KR" altLang="en-US" dirty="0"/>
          </a:p>
        </p:txBody>
      </p:sp>
      <p:sp>
        <p:nvSpPr>
          <p:cNvPr id="13" name="포인트가 5개인 별 12"/>
          <p:cNvSpPr/>
          <p:nvPr/>
        </p:nvSpPr>
        <p:spPr>
          <a:xfrm>
            <a:off x="1828891" y="1948676"/>
            <a:ext cx="445232" cy="4159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포인트가 5개인 별 34"/>
          <p:cNvSpPr/>
          <p:nvPr/>
        </p:nvSpPr>
        <p:spPr>
          <a:xfrm>
            <a:off x="2956413" y="2859686"/>
            <a:ext cx="445232" cy="4159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포인트가 5개인 별 35"/>
          <p:cNvSpPr/>
          <p:nvPr/>
        </p:nvSpPr>
        <p:spPr>
          <a:xfrm>
            <a:off x="2399162" y="3682854"/>
            <a:ext cx="445232" cy="4159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89935" y="4777382"/>
            <a:ext cx="177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1-3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모델로 예측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033" y="5398040"/>
            <a:ext cx="179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2-5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모델로 예측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9437" y="6070166"/>
            <a:ext cx="224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3-4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모델로 예측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3" name="덧셈 기호 42"/>
          <p:cNvSpPr/>
          <p:nvPr/>
        </p:nvSpPr>
        <p:spPr>
          <a:xfrm>
            <a:off x="1307429" y="5098514"/>
            <a:ext cx="343813" cy="37199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덧셈 기호 43"/>
          <p:cNvSpPr/>
          <p:nvPr/>
        </p:nvSpPr>
        <p:spPr>
          <a:xfrm>
            <a:off x="1307428" y="5711351"/>
            <a:ext cx="343813" cy="37199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>
            <a:stCxn id="38" idx="3"/>
          </p:cNvCxnSpPr>
          <p:nvPr/>
        </p:nvCxnSpPr>
        <p:spPr>
          <a:xfrm>
            <a:off x="2368738" y="4962048"/>
            <a:ext cx="404308" cy="59317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2271342" y="5806552"/>
            <a:ext cx="501704" cy="37422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78923" y="5517506"/>
            <a:ext cx="911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AVG</a:t>
            </a:r>
            <a:endParaRPr lang="ko-KR" altLang="en-US" sz="1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4133" y="5347333"/>
            <a:ext cx="110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Final </a:t>
            </a:r>
          </a:p>
          <a:p>
            <a:pPr algn="ctr"/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output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28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1-3. </a:t>
            </a:r>
            <a:r>
              <a:rPr lang="ko-KR" altLang="en-US" sz="3200" b="1" spc="-1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깊게 하는 이유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0768" y="1161261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1.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매개변수 수를 줄일 수 있다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.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6912" y="3699304"/>
            <a:ext cx="33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5x5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합성곱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연산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매개변수 </a:t>
            </a:r>
            <a:r>
              <a:rPr lang="en-US" altLang="ko-KR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25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98" y="1885921"/>
            <a:ext cx="3431767" cy="1826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68" y="4286250"/>
            <a:ext cx="4514644" cy="15147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6912" y="5763436"/>
            <a:ext cx="338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x3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합성곱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연산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 반복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매개면수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(2x3x3) </a:t>
            </a:r>
            <a:r>
              <a:rPr lang="en-US" altLang="ko-KR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6" name="Picture 2" descr="Arrow Icon 897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00852" y="4406695"/>
            <a:ext cx="1118419" cy="11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219271" y="4101584"/>
            <a:ext cx="494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작은 필터를 겹쳐 신경망을 깊게 했을 때 장점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2021" y="4642738"/>
            <a:ext cx="46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매개 변수 수를 줄여 넓은 수용영역 소화 가능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42021" y="5012070"/>
            <a:ext cx="481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층을 거듭하며 활성화 함수를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합성곱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사이에 끼워 신경망 표현력 개선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30" name="Picture 6" descr="rounded arrow Icon 8536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99010">
            <a:off x="6065771" y="537203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732975" y="5931895"/>
            <a:ext cx="46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비선형성이 </a:t>
            </a:r>
            <a:r>
              <a:rPr lang="ko-KR" altLang="en-US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하여 복잡한 표현도 가능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06621" y="121468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2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.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학습의 효율성 높일 수 있다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.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66967" y="1786574"/>
            <a:ext cx="46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문제를 계층적으로 분해 가능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3873" y="2126724"/>
            <a:ext cx="46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처음 층에서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edge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패턴을 학습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32" name="Picture 8" descr="Equal Icon 37440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653" y="2104437"/>
            <a:ext cx="460220" cy="4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xt Icon 374420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271" y="2255358"/>
            <a:ext cx="1037514" cy="10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93332" y="2593724"/>
            <a:ext cx="273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풀기 쉬운 문제로 분해 가능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29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2. </a:t>
            </a:r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여러 </a:t>
            </a:r>
            <a:r>
              <a:rPr lang="en-US" altLang="ko-KR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CNN </a:t>
            </a:r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모델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8" y="1761676"/>
            <a:ext cx="5485631" cy="299866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2-1. </a:t>
            </a:r>
            <a:r>
              <a:rPr lang="en-US" altLang="ko-KR" sz="32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VGGNet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181" y="1234401"/>
            <a:ext cx="297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VGG Architecture(VGG16)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0" name="Picture 2" descr="down arrow Icon 36993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" y="3859975"/>
            <a:ext cx="929865" cy="18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6661" y="5476041"/>
            <a:ext cx="160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3x3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 사용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4" name="직선 화살표 연결선 3"/>
          <p:cNvCxnSpPr>
            <a:endCxn id="6" idx="1"/>
          </p:cNvCxnSpPr>
          <p:nvPr/>
        </p:nvCxnSpPr>
        <p:spPr>
          <a:xfrm flipV="1">
            <a:off x="1641987" y="1519405"/>
            <a:ext cx="5663380" cy="242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05367" y="1334739"/>
            <a:ext cx="22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Input_size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고정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Next Icon 374420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13" y="5298835"/>
            <a:ext cx="723744" cy="7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873616" y="5471446"/>
            <a:ext cx="231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파라미터의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개수를 줄여 효율적인 학습을 이뤄냄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" name="Picture 2" descr="Arrow Icon 897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52749" y="3287205"/>
            <a:ext cx="1118419" cy="97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438101" y="2440868"/>
            <a:ext cx="419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64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filter kernel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input image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661" y="6087353"/>
            <a:ext cx="390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Stride = 1 , zero padding, Activation function =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ReLU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7739" y="3212881"/>
            <a:ext cx="454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3x3x128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 2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max pooling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stride 2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적용해준다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7738" y="4045024"/>
            <a:ext cx="454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7 x 7 x 512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map flatten</a:t>
            </a: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Fully connected, Dropout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38101" y="4897199"/>
            <a:ext cx="454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softmax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function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1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2-1. </a:t>
            </a:r>
            <a:r>
              <a:rPr lang="en-US" altLang="ko-KR" sz="32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VGGNet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9" y="1322677"/>
            <a:ext cx="4233090" cy="531915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2048" y="953345"/>
            <a:ext cx="4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Pytorch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구현한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VGGNet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(Simple version)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608439" y="2133600"/>
            <a:ext cx="2467896" cy="216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85" y="1521469"/>
            <a:ext cx="5133975" cy="21431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03385" y="1115824"/>
            <a:ext cx="319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728" y="4089133"/>
            <a:ext cx="5191125" cy="25527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03385" y="3703922"/>
            <a:ext cx="319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</a:t>
            </a:r>
            <a:endParaRPr lang="ko-KR" altLang="en-US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390104" y="2759364"/>
            <a:ext cx="1686231" cy="19782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66788" y="3820684"/>
            <a:ext cx="15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Inplace</a:t>
            </a:r>
            <a:r>
              <a:rPr lang="en-US" altLang="ko-KR" sz="1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 실행</a:t>
            </a:r>
            <a:endParaRPr lang="ko-KR" altLang="en-US" sz="14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93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520</Words>
  <Application>Microsoft Office PowerPoint</Application>
  <PresentationFormat>와이드스크린</PresentationFormat>
  <Paragraphs>144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08서울남산체 B</vt:lpstr>
      <vt:lpstr>12롯데마트드림Bold</vt:lpstr>
      <vt:lpstr>12롯데마트행복Bold</vt:lpstr>
      <vt:lpstr>경기천년제목 Medium</vt:lpstr>
      <vt:lpstr>경기천년제목V Bold</vt:lpstr>
      <vt:lpstr>맑은 고딕</vt:lpstr>
      <vt:lpstr>-윤고딕340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104</cp:revision>
  <dcterms:created xsi:type="dcterms:W3CDTF">2020-01-07T10:41:50Z</dcterms:created>
  <dcterms:modified xsi:type="dcterms:W3CDTF">2021-03-02T17:31:35Z</dcterms:modified>
</cp:coreProperties>
</file>